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>
          <a:latin typeface="Gill Sans Light"/>
          <a:ea typeface="Gill Sans Light"/>
          <a:cs typeface="Gill Sans Light"/>
        </a:font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 Light"/>
          <a:ea typeface="Gill Sans Light"/>
          <a:cs typeface="Gill Sans Light"/>
        </a:font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D5E2E4"/>
          </a:solidFill>
        </a:fill>
      </a:tcStyle>
    </a:wholeTbl>
    <a:band2H>
      <a:tcTxStyle b="def" i="def"/>
      <a:tcStyle>
        <a:tcBdr/>
        <a:fill>
          <a:solidFill>
            <a:srgbClr val="EBF1F2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381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381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F1DDCB"/>
          </a:solidFill>
        </a:fill>
      </a:tcStyle>
    </a:wholeTbl>
    <a:band2H>
      <a:tcTxStyle b="def" i="def"/>
      <a:tcStyle>
        <a:tcBdr/>
        <a:fill>
          <a:solidFill>
            <a:srgbClr val="F8EFE7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381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381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D1D3D7"/>
          </a:solidFill>
        </a:fill>
      </a:tcStyle>
    </a:wholeTbl>
    <a:band2H>
      <a:tcTxStyle b="def" i="def"/>
      <a:tcStyle>
        <a:tcBdr/>
        <a:fill>
          <a:solidFill>
            <a:srgbClr val="E9EAEC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381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381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340053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35353"/>
              </a:solidFill>
              <a:prstDash val="solid"/>
              <a:bevel/>
            </a:ln>
          </a:top>
          <a:bottom>
            <a:ln w="25400" cap="flat">
              <a:solidFill>
                <a:srgbClr val="535353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40053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353"/>
              </a:solidFill>
              <a:prstDash val="solid"/>
              <a:bevel/>
            </a:ln>
          </a:top>
          <a:bottom>
            <a:ln w="25400" cap="flat">
              <a:solidFill>
                <a:srgbClr val="535353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CFCFCF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535353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381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535353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381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53535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8" name="Shape 10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Shape 21"/>
          <p:cNvSpPr/>
          <p:nvPr>
            <p:ph type="body" sz="quarter" idx="1"/>
          </p:nvPr>
        </p:nvSpPr>
        <p:spPr>
          <a:xfrm>
            <a:off x="1270000" y="8191500"/>
            <a:ext cx="10464800" cy="15621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hape 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hape 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38" name="Shape 38"/>
          <p:cNvSpPr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3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xfrm>
            <a:off x="355600" y="36149"/>
            <a:ext cx="12293600" cy="287410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7" name="Shape 4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5" name="Shape 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hape 5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body" sz="half" idx="1"/>
          </p:nvPr>
        </p:nvSpPr>
        <p:spPr>
          <a:xfrm>
            <a:off x="355600" y="2702296"/>
            <a:ext cx="5892800" cy="6355608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" name="Shape 6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355600" y="2702296"/>
            <a:ext cx="12293600" cy="63556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9320106" y="8779791"/>
            <a:ext cx="3034454" cy="52070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9pPr>
    </p:titleStyle>
    <p:bodyStyle>
      <a:lvl1pPr marL="5207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1pPr>
      <a:lvl2pPr marL="10414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2pPr>
      <a:lvl3pPr marL="15621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3pPr>
      <a:lvl4pPr marL="20828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4pPr>
      <a:lvl5pPr marL="26035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5pPr>
      <a:lvl6pPr marL="31242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6pPr>
      <a:lvl7pPr marL="36449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7pPr>
      <a:lvl8pPr marL="41656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8pPr>
      <a:lvl9pPr marL="46863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841263" y="2514599"/>
            <a:ext cx="11322274" cy="472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3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A </a:t>
            </a:r>
            <a:r>
              <a:rPr>
                <a:solidFill>
                  <a:schemeClr val="accent5">
                    <a:lumOff val="-6588"/>
                  </a:schemeClr>
                </a:solidFill>
              </a:rPr>
              <a:t>keylogger</a:t>
            </a:r>
            <a:r>
              <a:t> is a type of surveillance software/hardware that records keystrokes a user makes.</a:t>
            </a:r>
          </a:p>
          <a:p>
            <a:pPr>
              <a:defRPr sz="43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</a:p>
          <a:p>
            <a:pPr>
              <a:defRPr sz="43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They are often employed with the intention of stealing sensitive information such as </a:t>
            </a:r>
            <a:r>
              <a:rPr>
                <a:solidFill>
                  <a:schemeClr val="accent5">
                    <a:lumOff val="-6588"/>
                  </a:schemeClr>
                </a:solidFill>
              </a:rPr>
              <a:t>passwords</a:t>
            </a:r>
            <a:r>
              <a:t> and </a:t>
            </a:r>
            <a:r>
              <a:rPr>
                <a:solidFill>
                  <a:schemeClr val="accent5">
                    <a:lumOff val="-6588"/>
                  </a:schemeClr>
                </a:solidFill>
              </a:rPr>
              <a:t>credit card numbers</a:t>
            </a:r>
            <a:r>
              <a:rPr>
                <a:solidFill>
                  <a:schemeClr val="accent6">
                    <a:lumOff val="-8705"/>
                  </a:schemeClr>
                </a:solidFill>
              </a:rP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Potential Attack Vectors</a:t>
            </a:r>
          </a:p>
        </p:txBody>
      </p:sp>
      <p:sp>
        <p:nvSpPr>
          <p:cNvPr id="138" name="Shape 138"/>
          <p:cNvSpPr/>
          <p:nvPr/>
        </p:nvSpPr>
        <p:spPr>
          <a:xfrm>
            <a:off x="366316" y="3452283"/>
            <a:ext cx="12272169" cy="501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300"/>
            </a:pPr>
            <a:r>
              <a:t>iPhone in hand or on table</a:t>
            </a:r>
          </a:p>
          <a:p>
            <a:pPr>
              <a:defRPr sz="5300"/>
            </a:pPr>
            <a:r>
              <a:t>Recording over conference call</a:t>
            </a:r>
          </a:p>
          <a:p>
            <a:pPr>
              <a:defRPr sz="5300"/>
            </a:pPr>
            <a:r>
              <a:t>Skype</a:t>
            </a:r>
          </a:p>
          <a:p>
            <a:pPr>
              <a:defRPr sz="5300"/>
            </a:pPr>
            <a:r>
              <a:t>Hidden microphone/contact microphone</a:t>
            </a:r>
          </a:p>
          <a:p>
            <a:pPr>
              <a:defRPr sz="5300"/>
            </a:pPr>
            <a:r>
              <a:t>Directional microphone in public space</a:t>
            </a:r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xfrm>
            <a:off x="355600" y="3232316"/>
            <a:ext cx="12293600" cy="2874101"/>
          </a:xfrm>
          <a:prstGeom prst="rect">
            <a:avLst/>
          </a:prstGeom>
        </p:spPr>
        <p:txBody>
          <a:bodyPr/>
          <a:lstStyle/>
          <a:p>
            <a:pPr/>
            <a:r>
              <a:t>Demo!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Software Keyloggers</a:t>
            </a:r>
          </a:p>
        </p:txBody>
      </p:sp>
      <p:sp>
        <p:nvSpPr>
          <p:cNvPr id="113" name="Shape 11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Incredibly common in the 2000s - </a:t>
            </a:r>
            <a:r>
              <a:rPr>
                <a:solidFill>
                  <a:schemeClr val="accent5">
                    <a:lumOff val="-6588"/>
                  </a:schemeClr>
                </a:solidFill>
              </a:rPr>
              <a:t>70% of enterprises infected</a:t>
            </a:r>
            <a:r>
              <a:t> with keyloggers in 2008</a:t>
            </a:r>
          </a:p>
          <a:p>
            <a:pPr/>
            <a:r>
              <a:t>Completely undetectable in some OS’s</a:t>
            </a:r>
          </a:p>
          <a:p>
            <a:pPr/>
            <a:r>
              <a:t>Virus protection got better - OS’s more resilient</a:t>
            </a:r>
          </a:p>
          <a:p>
            <a:pPr/>
            <a:r>
              <a:t>But are still definitely out there…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Hardware Keyloggers</a:t>
            </a:r>
          </a:p>
        </p:txBody>
      </p:sp>
      <p:pic>
        <p:nvPicPr>
          <p:cNvPr id="11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95750" y="3119966"/>
            <a:ext cx="4813300" cy="4800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Hardware Keyloggers</a:t>
            </a:r>
          </a:p>
        </p:txBody>
      </p:sp>
      <p:pic>
        <p:nvPicPr>
          <p:cNvPr id="11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3056466"/>
            <a:ext cx="7874000" cy="533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8867" y="-54187"/>
            <a:ext cx="14067600" cy="98619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3059"/>
          <a:stretch>
            <a:fillRect/>
          </a:stretch>
        </p:blipFill>
        <p:spPr>
          <a:xfrm>
            <a:off x="880533" y="2455333"/>
            <a:ext cx="5491826" cy="53237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pasted-image-filtered.png"/>
          <p:cNvPicPr>
            <a:picLocks noChangeAspect="1"/>
          </p:cNvPicPr>
          <p:nvPr/>
        </p:nvPicPr>
        <p:blipFill>
          <a:blip r:embed="rId3">
            <a:extLst/>
          </a:blip>
          <a:srcRect l="3" t="4117" r="6522" b="14350"/>
          <a:stretch>
            <a:fillRect/>
          </a:stretch>
        </p:blipFill>
        <p:spPr>
          <a:xfrm>
            <a:off x="2973495" y="2517077"/>
            <a:ext cx="1204488" cy="9780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3" h="20974" fill="norm" stroke="1" extrusionOk="0">
                <a:moveTo>
                  <a:pt x="10878" y="0"/>
                </a:moveTo>
                <a:cubicBezTo>
                  <a:pt x="10474" y="-4"/>
                  <a:pt x="10063" y="31"/>
                  <a:pt x="9656" y="103"/>
                </a:cubicBezTo>
                <a:cubicBezTo>
                  <a:pt x="7812" y="425"/>
                  <a:pt x="6290" y="1356"/>
                  <a:pt x="5017" y="2937"/>
                </a:cubicBezTo>
                <a:cubicBezTo>
                  <a:pt x="4357" y="3757"/>
                  <a:pt x="3970" y="4391"/>
                  <a:pt x="3603" y="5269"/>
                </a:cubicBezTo>
                <a:cubicBezTo>
                  <a:pt x="3008" y="6690"/>
                  <a:pt x="2778" y="7894"/>
                  <a:pt x="2700" y="10044"/>
                </a:cubicBezTo>
                <a:lnTo>
                  <a:pt x="2658" y="11321"/>
                </a:lnTo>
                <a:lnTo>
                  <a:pt x="2310" y="11363"/>
                </a:lnTo>
                <a:cubicBezTo>
                  <a:pt x="1407" y="11479"/>
                  <a:pt x="484" y="12354"/>
                  <a:pt x="207" y="13355"/>
                </a:cubicBezTo>
                <a:cubicBezTo>
                  <a:pt x="152" y="13553"/>
                  <a:pt x="80" y="13741"/>
                  <a:pt x="50" y="13780"/>
                </a:cubicBezTo>
                <a:cubicBezTo>
                  <a:pt x="-21" y="13874"/>
                  <a:pt x="-14" y="18412"/>
                  <a:pt x="57" y="18504"/>
                </a:cubicBezTo>
                <a:cubicBezTo>
                  <a:pt x="88" y="18543"/>
                  <a:pt x="149" y="18706"/>
                  <a:pt x="192" y="18870"/>
                </a:cubicBezTo>
                <a:cubicBezTo>
                  <a:pt x="472" y="19923"/>
                  <a:pt x="1312" y="20724"/>
                  <a:pt x="2374" y="20947"/>
                </a:cubicBezTo>
                <a:cubicBezTo>
                  <a:pt x="3024" y="21083"/>
                  <a:pt x="3672" y="20700"/>
                  <a:pt x="3930" y="20028"/>
                </a:cubicBezTo>
                <a:cubicBezTo>
                  <a:pt x="4018" y="19798"/>
                  <a:pt x="4033" y="19072"/>
                  <a:pt x="4065" y="14010"/>
                </a:cubicBezTo>
                <a:cubicBezTo>
                  <a:pt x="4104" y="7631"/>
                  <a:pt x="4080" y="8051"/>
                  <a:pt x="4533" y="6673"/>
                </a:cubicBezTo>
                <a:cubicBezTo>
                  <a:pt x="5340" y="4225"/>
                  <a:pt x="7199" y="2339"/>
                  <a:pt x="9407" y="1737"/>
                </a:cubicBezTo>
                <a:cubicBezTo>
                  <a:pt x="10123" y="1542"/>
                  <a:pt x="11594" y="1554"/>
                  <a:pt x="12292" y="1762"/>
                </a:cubicBezTo>
                <a:cubicBezTo>
                  <a:pt x="13381" y="2086"/>
                  <a:pt x="14427" y="2734"/>
                  <a:pt x="15184" y="3541"/>
                </a:cubicBezTo>
                <a:cubicBezTo>
                  <a:pt x="16401" y="4840"/>
                  <a:pt x="17107" y="6292"/>
                  <a:pt x="17457" y="8214"/>
                </a:cubicBezTo>
                <a:cubicBezTo>
                  <a:pt x="17492" y="8406"/>
                  <a:pt x="17535" y="10999"/>
                  <a:pt x="17557" y="14249"/>
                </a:cubicBezTo>
                <a:lnTo>
                  <a:pt x="17599" y="19943"/>
                </a:lnTo>
                <a:lnTo>
                  <a:pt x="17784" y="20266"/>
                </a:lnTo>
                <a:cubicBezTo>
                  <a:pt x="18566" y="21596"/>
                  <a:pt x="20611" y="20924"/>
                  <a:pt x="21322" y="19109"/>
                </a:cubicBezTo>
                <a:lnTo>
                  <a:pt x="21535" y="18572"/>
                </a:lnTo>
                <a:lnTo>
                  <a:pt x="21557" y="16385"/>
                </a:lnTo>
                <a:cubicBezTo>
                  <a:pt x="21579" y="14023"/>
                  <a:pt x="21555" y="13706"/>
                  <a:pt x="21273" y="13014"/>
                </a:cubicBezTo>
                <a:cubicBezTo>
                  <a:pt x="20931" y="12179"/>
                  <a:pt x="20080" y="11450"/>
                  <a:pt x="19361" y="11372"/>
                </a:cubicBezTo>
                <a:cubicBezTo>
                  <a:pt x="19182" y="11352"/>
                  <a:pt x="18999" y="11302"/>
                  <a:pt x="18956" y="11261"/>
                </a:cubicBezTo>
                <a:cubicBezTo>
                  <a:pt x="18900" y="11207"/>
                  <a:pt x="18878" y="10863"/>
                  <a:pt x="18878" y="10018"/>
                </a:cubicBezTo>
                <a:cubicBezTo>
                  <a:pt x="18878" y="7954"/>
                  <a:pt x="18569" y="6442"/>
                  <a:pt x="17813" y="4843"/>
                </a:cubicBezTo>
                <a:cubicBezTo>
                  <a:pt x="16405" y="1868"/>
                  <a:pt x="13710" y="32"/>
                  <a:pt x="10878" y="0"/>
                </a:cubicBezTo>
                <a:close/>
              </a:path>
            </a:pathLst>
          </a:custGeom>
          <a:ln w="38100">
            <a:solidFill>
              <a:srgbClr val="FFFFFF"/>
            </a:solidFill>
            <a:miter lim="400000"/>
          </a:ln>
        </p:spPr>
      </p:pic>
      <p:sp>
        <p:nvSpPr>
          <p:cNvPr id="127" name="Shape 127"/>
          <p:cNvSpPr/>
          <p:nvPr/>
        </p:nvSpPr>
        <p:spPr>
          <a:xfrm>
            <a:off x="4162033" y="3089465"/>
            <a:ext cx="5198009" cy="26361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8255" y="2775"/>
                  <a:pt x="15455" y="9975"/>
                  <a:pt x="21600" y="21600"/>
                </a:cubicBezTo>
              </a:path>
            </a:pathLst>
          </a:custGeom>
          <a:ln w="25400">
            <a:solidFill>
              <a:srgbClr val="FFFFFF"/>
            </a:solidFill>
            <a:bevel/>
          </a:ln>
        </p:spPr>
        <p:txBody>
          <a:bodyPr/>
          <a:lstStyle/>
          <a:p>
            <a:pPr/>
          </a:p>
        </p:txBody>
      </p:sp>
      <p:pic>
        <p:nvPicPr>
          <p:cNvPr id="126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76426" y="5676981"/>
            <a:ext cx="4257441" cy="19595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901207" y="2209800"/>
            <a:ext cx="11556398" cy="533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400"/>
            </a:pPr>
            <a:r>
              <a:t>Three researchers (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Li Zhuang, Feng Zhou, J. D. Tygar) </a:t>
            </a:r>
            <a:r>
              <a:t>demonstrated in their paper “Keyboard Emanations Revisited” that they could recover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96% of typed characters</a:t>
            </a:r>
            <a:r>
              <a:t> from a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10 minute recording</a:t>
            </a:r>
            <a:r>
              <a:t> of keyboard sounds.</a:t>
            </a:r>
          </a:p>
          <a:p>
            <a:pPr>
              <a:defRPr sz="4400"/>
            </a:pPr>
          </a:p>
          <a:p>
            <a:pPr>
              <a:defRPr sz="4400"/>
            </a:pPr>
            <a:r>
              <a:t>An improvement on the seminal work by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Asonov</a:t>
            </a:r>
            <a:r>
              <a:t> and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Agrawal.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Method</a:t>
            </a:r>
          </a:p>
        </p:txBody>
      </p:sp>
      <p:pic>
        <p:nvPicPr>
          <p:cNvPr id="13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950" y="3407833"/>
            <a:ext cx="12534900" cy="4292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Method</a:t>
            </a:r>
          </a:p>
        </p:txBody>
      </p:sp>
      <p:pic>
        <p:nvPicPr>
          <p:cNvPr id="13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219" y="3070452"/>
            <a:ext cx="12310362" cy="53737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535353"/>
      </a:dk1>
      <a:lt1>
        <a:srgbClr val="FFFFFF"/>
      </a:lt1>
      <a:dk2>
        <a:srgbClr val="A7A7A7"/>
      </a:dk2>
      <a:lt2>
        <a:srgbClr val="535353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40053"/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40053"/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